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9" r:id="rId3"/>
    <p:sldId id="269" r:id="rId4"/>
    <p:sldId id="270" r:id="rId5"/>
    <p:sldId id="257" r:id="rId6"/>
    <p:sldId id="259" r:id="rId7"/>
    <p:sldId id="271" r:id="rId8"/>
    <p:sldId id="261" r:id="rId9"/>
    <p:sldId id="266" r:id="rId10"/>
    <p:sldId id="272" r:id="rId11"/>
    <p:sldId id="268" r:id="rId12"/>
    <p:sldId id="273" r:id="rId13"/>
    <p:sldId id="274" r:id="rId14"/>
    <p:sldId id="27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54F8D-5A83-4EBF-97BE-6D83C3C7C3EC}" v="213" dt="2019-09-26T09:21:04.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50E40-69C7-4868-95EE-C03778A28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00826" cy="6858001"/>
          </a:xfrm>
          <a:prstGeom prst="rect">
            <a:avLst/>
          </a:prstGeom>
        </p:spPr>
      </p:pic>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D59C019E-D09F-4636-A44E-5833C154937C}" type="datetimeFigureOut">
              <a:rPr lang="en-IN" smtClean="0"/>
              <a:pPr/>
              <a:t>03-11-2021</a:t>
            </a:fld>
            <a:endParaRPr lang="en-IN"/>
          </a:p>
        </p:txBody>
      </p:sp>
      <p:sp>
        <p:nvSpPr>
          <p:cNvPr id="8" name="Footer Placeholder 7"/>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B7F30F6A-8DA8-4C9F-8F29-8D7B2F4E7B03}" type="slidenum">
              <a:rPr lang="en-IN" smtClean="0"/>
              <a:pPr/>
              <a:t>‹#›</a:t>
            </a:fld>
            <a:endParaRPr lang="en-IN"/>
          </a:p>
        </p:txBody>
      </p:sp>
      <p:pic>
        <p:nvPicPr>
          <p:cNvPr id="1026" name="Picture 2" descr="Image result for Unilever">
            <a:extLst>
              <a:ext uri="{FF2B5EF4-FFF2-40B4-BE49-F238E27FC236}">
                <a16:creationId xmlns:a16="http://schemas.microsoft.com/office/drawing/2014/main" id="{CE0F6EC6-C4A8-4684-AE6A-F2F06D9FC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7190" y="257141"/>
            <a:ext cx="971956" cy="1075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ungsten company">
            <a:extLst>
              <a:ext uri="{FF2B5EF4-FFF2-40B4-BE49-F238E27FC236}">
                <a16:creationId xmlns:a16="http://schemas.microsoft.com/office/drawing/2014/main" id="{5B68E06C-7126-464A-9028-0E0A36255C5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65412" y="257141"/>
            <a:ext cx="1333500" cy="997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70560" y="530352"/>
            <a:ext cx="1091184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9C019E-D09F-4636-A44E-5833C154937C}" type="datetimeFigureOut">
              <a:rPr lang="en-IN" smtClean="0"/>
              <a:pPr/>
              <a:t>03-11-2021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F30F6A-8DA8-4C9F-8F29-8D7B2F4E7B0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11200" y="533403"/>
            <a:ext cx="79248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9C019E-D09F-4636-A44E-5833C154937C}" type="datetimeFigureOut">
              <a:rPr lang="en-IN" smtClean="0"/>
              <a:pPr/>
              <a:t>03-11-2021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F30F6A-8DA8-4C9F-8F29-8D7B2F4E7B0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864" y="4972847"/>
            <a:ext cx="10911840" cy="1051560"/>
          </a:xfrm>
        </p:spPr>
        <p:txBody>
          <a:bodyPr/>
          <a:lstStyle/>
          <a:p>
            <a:r>
              <a:rPr kumimoji="0" lang="en-US"/>
              <a:t>Click to edit Master title style</a:t>
            </a:r>
          </a:p>
        </p:txBody>
      </p:sp>
      <p:sp>
        <p:nvSpPr>
          <p:cNvPr id="3" name="Content Placeholder 2"/>
          <p:cNvSpPr>
            <a:spLocks noGrp="1"/>
          </p:cNvSpPr>
          <p:nvPr>
            <p:ph idx="1"/>
          </p:nvPr>
        </p:nvSpPr>
        <p:spPr>
          <a:xfrm>
            <a:off x="670560" y="530352"/>
            <a:ext cx="1091184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9C019E-D09F-4636-A44E-5833C154937C}" type="datetimeFigureOut">
              <a:rPr lang="en-IN" smtClean="0"/>
              <a:pPr/>
              <a:t>03-11-2021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F30F6A-8DA8-4C9F-8F29-8D7B2F4E7B03}" type="slidenum">
              <a:rPr lang="en-IN" smtClean="0"/>
              <a:pPr/>
              <a:t>‹#›</a:t>
            </a:fld>
            <a:endParaRPr lang="en-IN"/>
          </a:p>
        </p:txBody>
      </p:sp>
      <p:pic>
        <p:nvPicPr>
          <p:cNvPr id="2050" name="Picture 2" descr="Image result for Unilever">
            <a:extLst>
              <a:ext uri="{FF2B5EF4-FFF2-40B4-BE49-F238E27FC236}">
                <a16:creationId xmlns:a16="http://schemas.microsoft.com/office/drawing/2014/main" id="{7C8512E8-2D3D-4DEE-92F5-73F9BF3CFF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264" y="136682"/>
            <a:ext cx="609600" cy="674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92CB9A7D-AB9C-4526-9253-880B13A4EA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6286" y="0"/>
            <a:ext cx="1163379" cy="8705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59C019E-D09F-4636-A44E-5833C154937C}" type="datetimeFigureOut">
              <a:rPr lang="en-IN" smtClean="0"/>
              <a:pPr/>
              <a:t>03-11-2021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F30F6A-8DA8-4C9F-8F29-8D7B2F4E7B0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9C019E-D09F-4636-A44E-5833C154937C}" type="datetimeFigureOut">
              <a:rPr lang="en-IN" smtClean="0"/>
              <a:pPr/>
              <a:t>03-11-2021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F30F6A-8DA8-4C9F-8F29-8D7B2F4E7B0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59C019E-D09F-4636-A44E-5833C154937C}" type="datetimeFigureOut">
              <a:rPr lang="en-IN" smtClean="0"/>
              <a:pPr/>
              <a:t>03-11-2021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7F30F6A-8DA8-4C9F-8F29-8D7B2F4E7B0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59C019E-D09F-4636-A44E-5833C154937C}" type="datetimeFigureOut">
              <a:rPr lang="en-IN" smtClean="0"/>
              <a:pPr/>
              <a:t>03-11-2021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7F30F6A-8DA8-4C9F-8F29-8D7B2F4E7B0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D59C019E-D09F-4636-A44E-5833C154937C}" type="datetimeFigureOut">
              <a:rPr lang="en-IN" smtClean="0"/>
              <a:pPr/>
              <a:t>03-11-2021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7F30F6A-8DA8-4C9F-8F29-8D7B2F4E7B0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9C019E-D09F-4636-A44E-5833C154937C}" type="datetimeFigureOut">
              <a:rPr lang="en-IN" smtClean="0"/>
              <a:pPr/>
              <a:t>03-11-2021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F30F6A-8DA8-4C9F-8F29-8D7B2F4E7B0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9C019E-D09F-4636-A44E-5833C154937C}" type="datetimeFigureOut">
              <a:rPr lang="en-IN" smtClean="0"/>
              <a:pPr/>
              <a:t>03-11-2021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F30F6A-8DA8-4C9F-8F29-8D7B2F4E7B03}" type="slidenum">
              <a:rPr lang="en-IN" smtClean="0"/>
              <a:pPr/>
              <a:t>‹#›</a:t>
            </a:fld>
            <a:endParaRPr lang="en-IN"/>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05CFFE-EA97-4F98-9939-6BDF9116FEC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1125"/>
            <a:ext cx="12192000" cy="6816875"/>
          </a:xfrm>
          <a:prstGeom prst="rect">
            <a:avLst/>
          </a:prstGeom>
        </p:spPr>
      </p:pic>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59C019E-D09F-4636-A44E-5833C154937C}" type="datetimeFigureOut">
              <a:rPr lang="en-IN" smtClean="0"/>
              <a:pPr/>
              <a:t>03-11-2021</a:t>
            </a:fld>
            <a:endParaRPr lang="en-IN"/>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IN"/>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7F30F6A-8DA8-4C9F-8F29-8D7B2F4E7B0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D242-B4E0-493C-B475-DDFDAED60153}"/>
              </a:ext>
            </a:extLst>
          </p:cNvPr>
          <p:cNvSpPr>
            <a:spLocks noGrp="1"/>
          </p:cNvSpPr>
          <p:nvPr>
            <p:ph type="ctrTitle"/>
          </p:nvPr>
        </p:nvSpPr>
        <p:spPr>
          <a:xfrm>
            <a:off x="181220" y="1369467"/>
            <a:ext cx="10466716" cy="1281203"/>
          </a:xfrm>
        </p:spPr>
        <p:txBody>
          <a:bodyPr>
            <a:normAutofit/>
          </a:bodyPr>
          <a:lstStyle/>
          <a:p>
            <a:r>
              <a:rPr lang="en-IN" sz="4800" dirty="0">
                <a:solidFill>
                  <a:srgbClr val="0070C0"/>
                </a:solidFill>
              </a:rPr>
              <a:t>Download report</a:t>
            </a:r>
          </a:p>
        </p:txBody>
      </p:sp>
      <p:pic>
        <p:nvPicPr>
          <p:cNvPr id="1030" name="Picture 6" descr="C:\Users\Admin08\AppData\Local\Microsoft\Windows\Temporary Internet Files\Content.IE5\AE028HV2\primary-template-invoice[1].png"/>
          <p:cNvPicPr>
            <a:picLocks noChangeAspect="1" noChangeArrowheads="1"/>
          </p:cNvPicPr>
          <p:nvPr/>
        </p:nvPicPr>
        <p:blipFill>
          <a:blip r:embed="rId2" cstate="print"/>
          <a:srcRect/>
          <a:stretch>
            <a:fillRect/>
          </a:stretch>
        </p:blipFill>
        <p:spPr bwMode="auto">
          <a:xfrm>
            <a:off x="12192000" y="2650670"/>
            <a:ext cx="1284515" cy="1284515"/>
          </a:xfrm>
          <a:prstGeom prst="rect">
            <a:avLst/>
          </a:prstGeom>
          <a:noFill/>
        </p:spPr>
      </p:pic>
      <p:pic>
        <p:nvPicPr>
          <p:cNvPr id="1031" name="Picture 7" descr="C:\Users\Admin08\AppData\Local\Microsoft\Windows\Temporary Internet Files\Content.IE5\AE028HV2\580px-Computer_n_screen.svg[1].png"/>
          <p:cNvPicPr>
            <a:picLocks noChangeAspect="1" noChangeArrowheads="1"/>
          </p:cNvPicPr>
          <p:nvPr/>
        </p:nvPicPr>
        <p:blipFill>
          <a:blip r:embed="rId3"/>
          <a:srcRect/>
          <a:stretch>
            <a:fillRect/>
          </a:stretch>
        </p:blipFill>
        <p:spPr bwMode="auto">
          <a:xfrm>
            <a:off x="1023257" y="2303686"/>
            <a:ext cx="3979671" cy="4110039"/>
          </a:xfrm>
          <a:prstGeom prst="rect">
            <a:avLst/>
          </a:prstGeom>
          <a:noFill/>
        </p:spPr>
      </p:pic>
      <p:sp>
        <p:nvSpPr>
          <p:cNvPr id="16" name="Rectangle 15"/>
          <p:cNvSpPr/>
          <p:nvPr/>
        </p:nvSpPr>
        <p:spPr>
          <a:xfrm>
            <a:off x="5807373" y="4090941"/>
            <a:ext cx="5361370" cy="535531"/>
          </a:xfrm>
          <a:prstGeom prst="rect">
            <a:avLst/>
          </a:prstGeom>
        </p:spPr>
        <p:txBody>
          <a:bodyPr wrap="square">
            <a:spAutoFit/>
          </a:bodyPr>
          <a:lstStyle/>
          <a:p>
            <a:pPr lvl="0" algn="ctr">
              <a:lnSpc>
                <a:spcPct val="90000"/>
              </a:lnSpc>
              <a:spcBef>
                <a:spcPct val="0"/>
              </a:spcBef>
              <a:defRPr/>
            </a:pPr>
            <a:r>
              <a:rPr lang="en-IN"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Follow these steps . . . </a:t>
            </a:r>
          </a:p>
        </p:txBody>
      </p:sp>
    </p:spTree>
    <p:extLst>
      <p:ext uri="{BB962C8B-B14F-4D97-AF65-F5344CB8AC3E}">
        <p14:creationId xmlns:p14="http://schemas.microsoft.com/office/powerpoint/2010/main" val="1632238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4.09996E-6 4.44444E-6 C -0.14746 -0.0588 -0.2948 -0.1176 -0.43511 -0.10718 C -0.57542 -0.09676 -0.77404 0.03379 -0.84211 0.06203 " pathEditMode="relative" rAng="0" ptsTypes="aaA">
                                      <p:cBhvr>
                                        <p:cTn id="13" dur="2000" fill="hold"/>
                                        <p:tgtEl>
                                          <p:spTgt spid="1030"/>
                                        </p:tgtEl>
                                        <p:attrNameLst>
                                          <p:attrName>ppt_x</p:attrName>
                                          <p:attrName>ppt_y</p:attrName>
                                        </p:attrNameLst>
                                      </p:cBhvr>
                                      <p:rCtr x="-42100" y="-2800"/>
                                    </p:animMotion>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1000"/>
                                        <p:tgtEl>
                                          <p:spTgt spid="1031"/>
                                        </p:tgtEl>
                                      </p:cBhvr>
                                    </p:animEffect>
                                  </p:childTnLst>
                                </p:cTn>
                              </p:par>
                            </p:childTnLst>
                          </p:cTn>
                        </p:par>
                        <p:par>
                          <p:cTn id="18" fill="hold">
                            <p:stCondLst>
                              <p:cond delay="3000"/>
                            </p:stCondLst>
                            <p:childTnLst>
                              <p:par>
                                <p:cTn id="19" presetID="3" presetClass="entr" presetSubtype="1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Power house\Latest September\slide8.2.png"/>
          <p:cNvPicPr>
            <a:picLocks noChangeAspect="1" noChangeArrowheads="1"/>
          </p:cNvPicPr>
          <p:nvPr/>
        </p:nvPicPr>
        <p:blipFill>
          <a:blip r:embed="rId2"/>
          <a:stretch>
            <a:fillRect/>
          </a:stretch>
        </p:blipFill>
        <p:spPr bwMode="auto">
          <a:xfrm>
            <a:off x="1191491" y="1042030"/>
            <a:ext cx="9795164" cy="5443176"/>
          </a:xfrm>
          <a:prstGeom prst="rect">
            <a:avLst/>
          </a:prstGeom>
          <a:noFill/>
        </p:spPr>
      </p:pic>
      <p:sp>
        <p:nvSpPr>
          <p:cNvPr id="7" name="Rectangle 6"/>
          <p:cNvSpPr/>
          <p:nvPr/>
        </p:nvSpPr>
        <p:spPr>
          <a:xfrm>
            <a:off x="4046148" y="3184386"/>
            <a:ext cx="1547827" cy="505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Admin08\AppData\Local\Microsoft\Windows\Temporary Internet Files\Content.IE5\AE028HV2\hand-finger-arm-person-point-15362-large[1].png"/>
          <p:cNvPicPr>
            <a:picLocks noChangeAspect="1" noChangeArrowheads="1"/>
          </p:cNvPicPr>
          <p:nvPr/>
        </p:nvPicPr>
        <p:blipFill>
          <a:blip r:embed="rId3" cstate="print"/>
          <a:srcRect/>
          <a:stretch>
            <a:fillRect/>
          </a:stretch>
        </p:blipFill>
        <p:spPr bwMode="auto">
          <a:xfrm>
            <a:off x="4560823" y="3705847"/>
            <a:ext cx="692527" cy="978772"/>
          </a:xfrm>
          <a:prstGeom prst="rect">
            <a:avLst/>
          </a:prstGeom>
          <a:noFill/>
        </p:spPr>
      </p:pic>
      <p:sp>
        <p:nvSpPr>
          <p:cNvPr id="9" name="Speech Bubble: Rectangle with Corners Rounded 8">
            <a:extLst>
              <a:ext uri="{FF2B5EF4-FFF2-40B4-BE49-F238E27FC236}">
                <a16:creationId xmlns:a16="http://schemas.microsoft.com/office/drawing/2014/main" id="{75F43B70-1B16-408A-A496-BCDDA168887B}"/>
              </a:ext>
            </a:extLst>
          </p:cNvPr>
          <p:cNvSpPr/>
          <p:nvPr/>
        </p:nvSpPr>
        <p:spPr>
          <a:xfrm>
            <a:off x="2969496" y="1390187"/>
            <a:ext cx="2455494" cy="1087199"/>
          </a:xfrm>
          <a:prstGeom prst="wedgeRoundRectCallout">
            <a:avLst>
              <a:gd name="adj1" fmla="val 17225"/>
              <a:gd name="adj2" fmla="val 1419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Select the file format you want to download</a:t>
            </a:r>
          </a:p>
        </p:txBody>
      </p:sp>
      <p:sp>
        <p:nvSpPr>
          <p:cNvPr id="10" name="Rectangle 9">
            <a:extLst>
              <a:ext uri="{FF2B5EF4-FFF2-40B4-BE49-F238E27FC236}">
                <a16:creationId xmlns:a16="http://schemas.microsoft.com/office/drawing/2014/main" id="{0D196173-6AF8-4E3A-83B6-28429256C0CF}"/>
              </a:ext>
            </a:extLst>
          </p:cNvPr>
          <p:cNvSpPr/>
          <p:nvPr/>
        </p:nvSpPr>
        <p:spPr>
          <a:xfrm>
            <a:off x="137440" y="896063"/>
            <a:ext cx="9085064"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en-IN" sz="2800">
                <a:solidFill>
                  <a:schemeClr val="bg1"/>
                </a:solidFill>
              </a:rPr>
              <a:t>Step 6: Choose Export format in the dropdown</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44B48B-C8E6-4414-BEC9-2EF2A8DBBA6D}"/>
              </a:ext>
            </a:extLst>
          </p:cNvPr>
          <p:cNvPicPr>
            <a:picLocks noChangeAspect="1"/>
          </p:cNvPicPr>
          <p:nvPr/>
        </p:nvPicPr>
        <p:blipFill>
          <a:blip r:embed="rId2"/>
          <a:stretch>
            <a:fillRect/>
          </a:stretch>
        </p:blipFill>
        <p:spPr>
          <a:xfrm>
            <a:off x="1072796" y="1051530"/>
            <a:ext cx="9969270" cy="5243805"/>
          </a:xfrm>
          <a:prstGeom prst="rect">
            <a:avLst/>
          </a:prstGeom>
        </p:spPr>
      </p:pic>
      <p:sp>
        <p:nvSpPr>
          <p:cNvPr id="8" name="Rectangle 7"/>
          <p:cNvSpPr/>
          <p:nvPr/>
        </p:nvSpPr>
        <p:spPr>
          <a:xfrm>
            <a:off x="9199419" y="5749636"/>
            <a:ext cx="1579418" cy="2078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Admin08\AppData\Local\Microsoft\Windows\Temporary Internet Files\Content.IE5\AE028HV2\hand-finger-arm-person-point-15362-large[1].png"/>
          <p:cNvPicPr>
            <a:picLocks noChangeAspect="1" noChangeArrowheads="1"/>
          </p:cNvPicPr>
          <p:nvPr/>
        </p:nvPicPr>
        <p:blipFill>
          <a:blip r:embed="rId3" cstate="print"/>
          <a:srcRect/>
          <a:stretch>
            <a:fillRect/>
          </a:stretch>
        </p:blipFill>
        <p:spPr bwMode="auto">
          <a:xfrm flipV="1">
            <a:off x="9680380" y="4757007"/>
            <a:ext cx="692527" cy="978772"/>
          </a:xfrm>
          <a:prstGeom prst="rect">
            <a:avLst/>
          </a:prstGeom>
          <a:noFill/>
        </p:spPr>
      </p:pic>
      <p:sp>
        <p:nvSpPr>
          <p:cNvPr id="6" name="Speech Bubble: Rectangle with Corners Rounded 5">
            <a:extLst>
              <a:ext uri="{FF2B5EF4-FFF2-40B4-BE49-F238E27FC236}">
                <a16:creationId xmlns:a16="http://schemas.microsoft.com/office/drawing/2014/main" id="{14FCFB39-B967-422A-82E6-BEC1878E305F}"/>
              </a:ext>
            </a:extLst>
          </p:cNvPr>
          <p:cNvSpPr/>
          <p:nvPr/>
        </p:nvSpPr>
        <p:spPr>
          <a:xfrm>
            <a:off x="7154253" y="3931369"/>
            <a:ext cx="3218654" cy="1087199"/>
          </a:xfrm>
          <a:prstGeom prst="wedgeRoundRectCallout">
            <a:avLst>
              <a:gd name="adj1" fmla="val 37144"/>
              <a:gd name="adj2" fmla="val 1038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Click save to confirm download Select Save as to save the file to the desired location</a:t>
            </a:r>
          </a:p>
        </p:txBody>
      </p:sp>
      <p:sp>
        <p:nvSpPr>
          <p:cNvPr id="7" name="Rectangle 6">
            <a:extLst>
              <a:ext uri="{FF2B5EF4-FFF2-40B4-BE49-F238E27FC236}">
                <a16:creationId xmlns:a16="http://schemas.microsoft.com/office/drawing/2014/main" id="{3F7C3821-5AB8-4AA9-99F6-CA403A7DA52E}"/>
              </a:ext>
            </a:extLst>
          </p:cNvPr>
          <p:cNvSpPr/>
          <p:nvPr/>
        </p:nvSpPr>
        <p:spPr>
          <a:xfrm>
            <a:off x="137440" y="896063"/>
            <a:ext cx="8484046"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r>
              <a:rPr lang="en-IN" sz="2800" dirty="0">
                <a:solidFill>
                  <a:schemeClr val="bg1"/>
                </a:solidFill>
              </a:rPr>
              <a:t>Step 7 : Click on “Save as”  </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20024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par>
                                <p:cTn id="14" presetID="47"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Power house\Latest September\slide12.png"/>
          <p:cNvPicPr>
            <a:picLocks noChangeAspect="1" noChangeArrowheads="1"/>
          </p:cNvPicPr>
          <p:nvPr/>
        </p:nvPicPr>
        <p:blipFill>
          <a:blip r:embed="rId2"/>
          <a:srcRect/>
          <a:stretch>
            <a:fillRect/>
          </a:stretch>
        </p:blipFill>
        <p:spPr bwMode="auto">
          <a:xfrm>
            <a:off x="2052219" y="1025236"/>
            <a:ext cx="7936922" cy="5527964"/>
          </a:xfrm>
          <a:prstGeom prst="rect">
            <a:avLst/>
          </a:prstGeom>
          <a:noFill/>
        </p:spPr>
      </p:pic>
      <p:sp>
        <p:nvSpPr>
          <p:cNvPr id="5" name="Speech Bubble: Rectangle with Corners Rounded 4">
            <a:extLst>
              <a:ext uri="{FF2B5EF4-FFF2-40B4-BE49-F238E27FC236}">
                <a16:creationId xmlns:a16="http://schemas.microsoft.com/office/drawing/2014/main" id="{93DA6F6B-002D-4ACD-92C1-03657B39D6DA}"/>
              </a:ext>
            </a:extLst>
          </p:cNvPr>
          <p:cNvSpPr/>
          <p:nvPr/>
        </p:nvSpPr>
        <p:spPr>
          <a:xfrm>
            <a:off x="2969496" y="1548456"/>
            <a:ext cx="2814084" cy="1034724"/>
          </a:xfrm>
          <a:prstGeom prst="wedgeRoundRectCallout">
            <a:avLst>
              <a:gd name="adj1" fmla="val -528"/>
              <a:gd name="adj2" fmla="val 110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Provide the file location and file name to save the report</a:t>
            </a:r>
          </a:p>
        </p:txBody>
      </p:sp>
      <p:sp>
        <p:nvSpPr>
          <p:cNvPr id="6" name="Rectangle 5">
            <a:extLst>
              <a:ext uri="{FF2B5EF4-FFF2-40B4-BE49-F238E27FC236}">
                <a16:creationId xmlns:a16="http://schemas.microsoft.com/office/drawing/2014/main" id="{885391EE-3E2E-4CA0-B754-4A2BE88AAE86}"/>
              </a:ext>
            </a:extLst>
          </p:cNvPr>
          <p:cNvSpPr/>
          <p:nvPr/>
        </p:nvSpPr>
        <p:spPr>
          <a:xfrm>
            <a:off x="137440" y="896063"/>
            <a:ext cx="8484046"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r>
              <a:rPr lang="en-IN" sz="2800" dirty="0">
                <a:solidFill>
                  <a:schemeClr val="bg1"/>
                </a:solidFill>
              </a:rPr>
              <a:t>Step 8 : provide new “File name”</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Power house\Latest September\slide17.png"/>
          <p:cNvPicPr>
            <a:picLocks noChangeAspect="1" noChangeArrowheads="1"/>
          </p:cNvPicPr>
          <p:nvPr/>
        </p:nvPicPr>
        <p:blipFill>
          <a:blip r:embed="rId2"/>
          <a:srcRect/>
          <a:stretch>
            <a:fillRect/>
          </a:stretch>
        </p:blipFill>
        <p:spPr bwMode="auto">
          <a:xfrm>
            <a:off x="2063931" y="1136469"/>
            <a:ext cx="7942217" cy="4754880"/>
          </a:xfrm>
          <a:prstGeom prst="rect">
            <a:avLst/>
          </a:prstGeom>
          <a:noFill/>
        </p:spPr>
      </p:pic>
      <p:sp>
        <p:nvSpPr>
          <p:cNvPr id="7" name="Rectangle 6"/>
          <p:cNvSpPr/>
          <p:nvPr/>
        </p:nvSpPr>
        <p:spPr>
          <a:xfrm>
            <a:off x="6708160" y="5601488"/>
            <a:ext cx="729985" cy="315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Admin08\AppData\Local\Microsoft\Windows\Temporary Internet Files\Content.IE5\AE028HV2\hand-finger-arm-person-point-15362-large[1].png"/>
          <p:cNvPicPr>
            <a:picLocks noChangeAspect="1" noChangeArrowheads="1"/>
          </p:cNvPicPr>
          <p:nvPr/>
        </p:nvPicPr>
        <p:blipFill>
          <a:blip r:embed="rId3" cstate="print"/>
          <a:srcRect/>
          <a:stretch>
            <a:fillRect/>
          </a:stretch>
        </p:blipFill>
        <p:spPr bwMode="auto">
          <a:xfrm flipV="1">
            <a:off x="6819342" y="4589579"/>
            <a:ext cx="692527" cy="978772"/>
          </a:xfrm>
          <a:prstGeom prst="rect">
            <a:avLst/>
          </a:prstGeom>
          <a:noFill/>
        </p:spPr>
      </p:pic>
      <p:sp>
        <p:nvSpPr>
          <p:cNvPr id="9" name="Speech Bubble: Rectangle with Corners Rounded 8">
            <a:extLst>
              <a:ext uri="{FF2B5EF4-FFF2-40B4-BE49-F238E27FC236}">
                <a16:creationId xmlns:a16="http://schemas.microsoft.com/office/drawing/2014/main" id="{C570C7FB-BA99-45CE-8AEA-67CA920C6806}"/>
              </a:ext>
            </a:extLst>
          </p:cNvPr>
          <p:cNvSpPr/>
          <p:nvPr/>
        </p:nvSpPr>
        <p:spPr>
          <a:xfrm>
            <a:off x="7154253" y="3931369"/>
            <a:ext cx="2455494" cy="1087199"/>
          </a:xfrm>
          <a:prstGeom prst="wedgeRoundRectCallout">
            <a:avLst>
              <a:gd name="adj1" fmla="val -52489"/>
              <a:gd name="adj2" fmla="val 949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Click here to open the downloaded file</a:t>
            </a:r>
          </a:p>
        </p:txBody>
      </p:sp>
      <p:sp>
        <p:nvSpPr>
          <p:cNvPr id="10" name="Rectangle 9">
            <a:extLst>
              <a:ext uri="{FF2B5EF4-FFF2-40B4-BE49-F238E27FC236}">
                <a16:creationId xmlns:a16="http://schemas.microsoft.com/office/drawing/2014/main" id="{2CB4A145-8FC4-4660-9F39-2A2DE21D1606}"/>
              </a:ext>
            </a:extLst>
          </p:cNvPr>
          <p:cNvSpPr/>
          <p:nvPr/>
        </p:nvSpPr>
        <p:spPr>
          <a:xfrm>
            <a:off x="137440" y="896063"/>
            <a:ext cx="907514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r>
              <a:rPr lang="en-IN" sz="2800" dirty="0">
                <a:solidFill>
                  <a:schemeClr val="bg1"/>
                </a:solidFill>
              </a:rPr>
              <a:t>Step 9 : Click on “Open” to check the final report  </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Power house\Latest September\slide18.png"/>
          <p:cNvPicPr>
            <a:picLocks noChangeAspect="1" noChangeArrowheads="1"/>
          </p:cNvPicPr>
          <p:nvPr/>
        </p:nvPicPr>
        <p:blipFill>
          <a:blip r:embed="rId2"/>
          <a:srcRect/>
          <a:stretch>
            <a:fillRect/>
          </a:stretch>
        </p:blipFill>
        <p:spPr bwMode="auto">
          <a:xfrm>
            <a:off x="1597089" y="1067311"/>
            <a:ext cx="9147111" cy="4876289"/>
          </a:xfrm>
          <a:prstGeom prst="rect">
            <a:avLst/>
          </a:prstGeom>
          <a:noFill/>
        </p:spPr>
      </p:pic>
      <p:sp>
        <p:nvSpPr>
          <p:cNvPr id="4" name="Speech Bubble: Rectangle with Corners Rounded 3">
            <a:extLst>
              <a:ext uri="{FF2B5EF4-FFF2-40B4-BE49-F238E27FC236}">
                <a16:creationId xmlns:a16="http://schemas.microsoft.com/office/drawing/2014/main" id="{194A0244-D0E1-4A4F-A07E-702ECCA616B2}"/>
              </a:ext>
            </a:extLst>
          </p:cNvPr>
          <p:cNvSpPr/>
          <p:nvPr/>
        </p:nvSpPr>
        <p:spPr>
          <a:xfrm>
            <a:off x="6170644" y="1067311"/>
            <a:ext cx="2455494" cy="1087199"/>
          </a:xfrm>
          <a:prstGeom prst="wedgeRoundRectCallout">
            <a:avLst>
              <a:gd name="adj1" fmla="val -528"/>
              <a:gd name="adj2" fmla="val 110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Downloaded Report</a:t>
            </a:r>
          </a:p>
        </p:txBody>
      </p:sp>
      <p:sp>
        <p:nvSpPr>
          <p:cNvPr id="6" name="Rectangle 5">
            <a:extLst>
              <a:ext uri="{FF2B5EF4-FFF2-40B4-BE49-F238E27FC236}">
                <a16:creationId xmlns:a16="http://schemas.microsoft.com/office/drawing/2014/main" id="{CA79AA00-D2D6-4937-9B17-C92B86A8145F}"/>
              </a:ext>
            </a:extLst>
          </p:cNvPr>
          <p:cNvSpPr/>
          <p:nvPr/>
        </p:nvSpPr>
        <p:spPr>
          <a:xfrm>
            <a:off x="137440" y="896063"/>
            <a:ext cx="8484046"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r>
              <a:rPr lang="en-IN" sz="2800" dirty="0">
                <a:solidFill>
                  <a:schemeClr val="bg1"/>
                </a:solidFill>
              </a:rPr>
              <a:t>Step 10 : Get the final report</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A9E6F-7B00-4BC4-81AA-5800E6B09DA1}"/>
              </a:ext>
            </a:extLst>
          </p:cNvPr>
          <p:cNvSpPr>
            <a:spLocks noGrp="1"/>
          </p:cNvSpPr>
          <p:nvPr>
            <p:ph idx="1"/>
          </p:nvPr>
        </p:nvSpPr>
        <p:spPr>
          <a:xfrm>
            <a:off x="640080" y="2678129"/>
            <a:ext cx="10911840" cy="905043"/>
          </a:xfrm>
        </p:spPr>
        <p:txBody>
          <a:bodyPr>
            <a:normAutofit fontScale="92500" lnSpcReduction="20000"/>
          </a:bodyPr>
          <a:lstStyle/>
          <a:p>
            <a:pPr marL="0" indent="0" algn="ctr">
              <a:buNone/>
            </a:pPr>
            <a:r>
              <a:rPr lang="en-IN" sz="6000" dirty="0"/>
              <a:t>Thank you</a:t>
            </a:r>
          </a:p>
        </p:txBody>
      </p:sp>
    </p:spTree>
    <p:extLst>
      <p:ext uri="{BB962C8B-B14F-4D97-AF65-F5344CB8AC3E}">
        <p14:creationId xmlns:p14="http://schemas.microsoft.com/office/powerpoint/2010/main" val="333414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47482-79B8-4D9C-BFD2-295A09A923D6}"/>
              </a:ext>
            </a:extLst>
          </p:cNvPr>
          <p:cNvSpPr>
            <a:spLocks noGrp="1"/>
          </p:cNvSpPr>
          <p:nvPr>
            <p:ph idx="1"/>
          </p:nvPr>
        </p:nvSpPr>
        <p:spPr>
          <a:xfrm>
            <a:off x="310471" y="1646770"/>
            <a:ext cx="10911840" cy="4187952"/>
          </a:xfrm>
          <a:solidFill>
            <a:schemeClr val="bg1">
              <a:alpha val="40000"/>
            </a:schemeClr>
          </a:solidFill>
        </p:spPr>
        <p:txBody>
          <a:bodyPr>
            <a:normAutofit/>
          </a:bodyPr>
          <a:lstStyle/>
          <a:p>
            <a:r>
              <a:rPr lang="en-IN" sz="2000" dirty="0"/>
              <a:t>Tungsten allows you to download the list of invoice details on to a spreadsheet for various analysis.</a:t>
            </a:r>
          </a:p>
          <a:p>
            <a:pPr marL="0" indent="0">
              <a:buNone/>
            </a:pPr>
            <a:endParaRPr lang="en-IN" sz="500" dirty="0"/>
          </a:p>
          <a:p>
            <a:r>
              <a:rPr lang="en-IN" sz="2000" dirty="0"/>
              <a:t>The report has the remittance advise number by each paid invoices using which you can identify all the invoices paid in a payment and confirm the payment.</a:t>
            </a:r>
          </a:p>
          <a:p>
            <a:endParaRPr lang="en-IN" sz="500" dirty="0"/>
          </a:p>
          <a:p>
            <a:r>
              <a:rPr lang="en-IN" sz="2000" dirty="0"/>
              <a:t>You can use this report to cross check with the list of invoices you want to query or know the status. </a:t>
            </a:r>
          </a:p>
          <a:p>
            <a:pPr marL="0" indent="0">
              <a:buNone/>
            </a:pPr>
            <a:endParaRPr lang="en-IN" sz="500" dirty="0"/>
          </a:p>
          <a:p>
            <a:r>
              <a:rPr lang="en-IN" sz="2000" dirty="0"/>
              <a:t>If you do not see an Invoice reflecting on the portal or in the report, this means Unilever has not received such invoice(s). You may have to resubmit the invoice to Unilever. (Please note : for Paper invoice you will have to keep the transit time in mind from the time you parcelled/couriered to Unilever)</a:t>
            </a:r>
          </a:p>
          <a:p>
            <a:endParaRPr lang="en-IN" sz="500" dirty="0"/>
          </a:p>
          <a:p>
            <a:endParaRPr lang="en-IN" sz="2000" dirty="0"/>
          </a:p>
        </p:txBody>
      </p:sp>
      <p:sp>
        <p:nvSpPr>
          <p:cNvPr id="4" name="Rectangle 3">
            <a:extLst>
              <a:ext uri="{FF2B5EF4-FFF2-40B4-BE49-F238E27FC236}">
                <a16:creationId xmlns:a16="http://schemas.microsoft.com/office/drawing/2014/main" id="{B1D369C8-2579-4CA6-94CB-A77A4DC77C95}"/>
              </a:ext>
            </a:extLst>
          </p:cNvPr>
          <p:cNvSpPr/>
          <p:nvPr/>
        </p:nvSpPr>
        <p:spPr>
          <a:xfrm>
            <a:off x="137440" y="896063"/>
            <a:ext cx="8484046"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r>
              <a:rPr lang="en-IN" sz="2800" dirty="0"/>
              <a:t>Important Information:</a:t>
            </a:r>
          </a:p>
        </p:txBody>
      </p:sp>
    </p:spTree>
    <p:extLst>
      <p:ext uri="{BB962C8B-B14F-4D97-AF65-F5344CB8AC3E}">
        <p14:creationId xmlns:p14="http://schemas.microsoft.com/office/powerpoint/2010/main" val="310064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81857" y="2743200"/>
            <a:ext cx="8948058"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050" name="Picture 2" descr="C:\Users\Admin08\AppData\Local\Microsoft\Windows\Temporary Internet Files\Content.IE5\AE028HV2\768px-System-search.svg[1].png"/>
          <p:cNvPicPr>
            <a:picLocks noChangeAspect="1" noChangeArrowheads="1"/>
          </p:cNvPicPr>
          <p:nvPr/>
        </p:nvPicPr>
        <p:blipFill>
          <a:blip r:embed="rId2" cstate="print"/>
          <a:srcRect/>
          <a:stretch>
            <a:fillRect/>
          </a:stretch>
        </p:blipFill>
        <p:spPr bwMode="auto">
          <a:xfrm>
            <a:off x="9671972" y="2808515"/>
            <a:ext cx="865414" cy="865414"/>
          </a:xfrm>
          <a:prstGeom prst="rect">
            <a:avLst/>
          </a:prstGeom>
          <a:noFill/>
        </p:spPr>
      </p:pic>
      <p:sp>
        <p:nvSpPr>
          <p:cNvPr id="9" name="Rectangle 8"/>
          <p:cNvSpPr/>
          <p:nvPr/>
        </p:nvSpPr>
        <p:spPr>
          <a:xfrm>
            <a:off x="1551221" y="3007863"/>
            <a:ext cx="8425543" cy="369332"/>
          </a:xfrm>
          <a:prstGeom prst="rect">
            <a:avLst/>
          </a:prstGeom>
        </p:spPr>
        <p:txBody>
          <a:bodyPr wrap="square">
            <a:spAutoFit/>
          </a:bodyPr>
          <a:lstStyle/>
          <a:p>
            <a:pPr algn="ctr"/>
            <a:r>
              <a:rPr lang="en-US" dirty="0"/>
              <a:t>https://portal.tungsten-network.com/Login.aspx?ReturnUrl=%2f</a:t>
            </a:r>
          </a:p>
        </p:txBody>
      </p:sp>
      <p:pic>
        <p:nvPicPr>
          <p:cNvPr id="5" name="Picture 3" descr="C:\Users\Admin08\AppData\Local\Microsoft\Windows\Temporary Internet Files\Content.IE5\AE028HV2\hand-finger-arm-person-point-15362-large[1].png"/>
          <p:cNvPicPr>
            <a:picLocks noChangeAspect="1" noChangeArrowheads="1"/>
          </p:cNvPicPr>
          <p:nvPr/>
        </p:nvPicPr>
        <p:blipFill>
          <a:blip r:embed="rId3" cstate="print"/>
          <a:srcRect/>
          <a:stretch>
            <a:fillRect/>
          </a:stretch>
        </p:blipFill>
        <p:spPr bwMode="auto">
          <a:xfrm>
            <a:off x="1714501" y="3118754"/>
            <a:ext cx="843387" cy="1191987"/>
          </a:xfrm>
          <a:prstGeom prst="rect">
            <a:avLst/>
          </a:prstGeom>
          <a:noFill/>
        </p:spPr>
      </p:pic>
      <p:sp>
        <p:nvSpPr>
          <p:cNvPr id="10" name="Rectangle 9">
            <a:extLst>
              <a:ext uri="{FF2B5EF4-FFF2-40B4-BE49-F238E27FC236}">
                <a16:creationId xmlns:a16="http://schemas.microsoft.com/office/drawing/2014/main" id="{CD589349-F267-43AE-AC10-CD63B7E5BF69}"/>
              </a:ext>
            </a:extLst>
          </p:cNvPr>
          <p:cNvSpPr/>
          <p:nvPr/>
        </p:nvSpPr>
        <p:spPr>
          <a:xfrm>
            <a:off x="137440" y="896063"/>
            <a:ext cx="8484046"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r>
              <a:rPr lang="en-IN" sz="2800" dirty="0">
                <a:solidFill>
                  <a:schemeClr val="bg1"/>
                </a:solidFill>
              </a:rPr>
              <a:t>Step 1 : Login to Tungsten Network Webpage</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cSld>
  <p:clrMapOvr>
    <a:masterClrMapping/>
  </p:clrMapOvr>
  <p:transition spd="slow"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6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6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60"/>
                                        <p:tgtEl>
                                          <p:spTgt spid="9">
                                            <p:txEl>
                                              <p:pRg st="0" end="0"/>
                                            </p:txEl>
                                          </p:spTgt>
                                        </p:tgtEl>
                                        <p:attrNameLst>
                                          <p:attrName>fill.type</p:attrName>
                                        </p:attrNameLst>
                                      </p:cBhvr>
                                      <p:to>
                                        <p:strVal val="solid"/>
                                      </p:to>
                                    </p:set>
                                  </p:childTnLst>
                                </p:cTn>
                              </p:par>
                              <p:par>
                                <p:cTn id="10" presetID="63" presetClass="path" presetSubtype="0" accel="50000" decel="50000" fill="hold" nodeType="withEffect">
                                  <p:stCondLst>
                                    <p:cond delay="0"/>
                                  </p:stCondLst>
                                  <p:childTnLst>
                                    <p:animMotion origin="layout" path="M -1.82481E-6 3.33333E-6 L 0.65574 3.33333E-6 " pathEditMode="relative" rAng="0" ptsTypes="AA">
                                      <p:cBhvr>
                                        <p:cTn id="11" dur="2000" fill="hold"/>
                                        <p:tgtEl>
                                          <p:spTgt spid="5"/>
                                        </p:tgtEl>
                                        <p:attrNameLst>
                                          <p:attrName>ppt_x</p:attrName>
                                          <p:attrName>ppt_y</p:attrName>
                                        </p:attrNameLst>
                                      </p:cBhvr>
                                      <p:rCtr x="328" y="0"/>
                                    </p:animMotion>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08\AppData\Local\Microsoft\Windows\Temporary Internet Files\Content.IE5\AE028HV2\hand-finger-arm-person-point-15362-large[1].png"/>
          <p:cNvPicPr>
            <a:picLocks noChangeAspect="1" noChangeArrowheads="1"/>
          </p:cNvPicPr>
          <p:nvPr/>
        </p:nvPicPr>
        <p:blipFill>
          <a:blip r:embed="rId2" cstate="print"/>
          <a:srcRect/>
          <a:stretch>
            <a:fillRect/>
          </a:stretch>
        </p:blipFill>
        <p:spPr bwMode="auto">
          <a:xfrm>
            <a:off x="8108956" y="4147477"/>
            <a:ext cx="692527" cy="978772"/>
          </a:xfrm>
          <a:prstGeom prst="rect">
            <a:avLst/>
          </a:prstGeom>
          <a:noFill/>
        </p:spPr>
      </p:pic>
      <p:sp>
        <p:nvSpPr>
          <p:cNvPr id="10" name="Rectangle 9"/>
          <p:cNvSpPr/>
          <p:nvPr/>
        </p:nvSpPr>
        <p:spPr>
          <a:xfrm>
            <a:off x="7081062" y="3399426"/>
            <a:ext cx="3027004" cy="276999"/>
          </a:xfrm>
          <a:prstGeom prst="rect">
            <a:avLst/>
          </a:prstGeom>
        </p:spPr>
        <p:txBody>
          <a:bodyPr wrap="square">
            <a:spAutoFit/>
          </a:bodyPr>
          <a:lstStyle/>
          <a:p>
            <a:pPr algn="ctr"/>
            <a:endParaRPr lang="en-US" sz="1200" b="1" dirty="0"/>
          </a:p>
        </p:txBody>
      </p:sp>
      <p:grpSp>
        <p:nvGrpSpPr>
          <p:cNvPr id="3" name="Group 2">
            <a:extLst>
              <a:ext uri="{FF2B5EF4-FFF2-40B4-BE49-F238E27FC236}">
                <a16:creationId xmlns:a16="http://schemas.microsoft.com/office/drawing/2014/main" id="{CE99AE27-294E-411C-B3A1-69F54410CE6C}"/>
              </a:ext>
            </a:extLst>
          </p:cNvPr>
          <p:cNvGrpSpPr/>
          <p:nvPr/>
        </p:nvGrpSpPr>
        <p:grpSpPr>
          <a:xfrm>
            <a:off x="1079190" y="1674539"/>
            <a:ext cx="9792690" cy="4945875"/>
            <a:chOff x="1170630" y="1054933"/>
            <a:chExt cx="9792690" cy="4945875"/>
          </a:xfrm>
        </p:grpSpPr>
        <p:pic>
          <p:nvPicPr>
            <p:cNvPr id="4" name="Picture 2" descr="I:\Power house\Latest September\slide1.png"/>
            <p:cNvPicPr>
              <a:picLocks noChangeAspect="1" noChangeArrowheads="1"/>
            </p:cNvPicPr>
            <p:nvPr/>
          </p:nvPicPr>
          <p:blipFill>
            <a:blip r:embed="rId3"/>
            <a:srcRect/>
            <a:stretch>
              <a:fillRect/>
            </a:stretch>
          </p:blipFill>
          <p:spPr bwMode="auto">
            <a:xfrm>
              <a:off x="1170630" y="1054933"/>
              <a:ext cx="9792690" cy="4945875"/>
            </a:xfrm>
            <a:prstGeom prst="rect">
              <a:avLst/>
            </a:prstGeom>
            <a:noFill/>
          </p:spPr>
        </p:pic>
        <p:sp>
          <p:nvSpPr>
            <p:cNvPr id="8" name="Speech Bubble: Rectangle with Corners Rounded 7">
              <a:extLst>
                <a:ext uri="{FF2B5EF4-FFF2-40B4-BE49-F238E27FC236}">
                  <a16:creationId xmlns:a16="http://schemas.microsoft.com/office/drawing/2014/main" id="{6BBEE515-9C4E-4965-8CEF-E4DC3D568289}"/>
                </a:ext>
              </a:extLst>
            </p:cNvPr>
            <p:cNvSpPr/>
            <p:nvPr/>
          </p:nvSpPr>
          <p:spPr>
            <a:xfrm>
              <a:off x="5320235" y="2134736"/>
              <a:ext cx="2028380" cy="508892"/>
            </a:xfrm>
            <a:prstGeom prst="wedgeRoundRectCallout">
              <a:avLst>
                <a:gd name="adj1" fmla="val 41160"/>
                <a:gd name="adj2" fmla="val 1273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Enter your login ID</a:t>
              </a:r>
            </a:p>
          </p:txBody>
        </p:sp>
        <p:grpSp>
          <p:nvGrpSpPr>
            <p:cNvPr id="2" name="Group 1">
              <a:extLst>
                <a:ext uri="{FF2B5EF4-FFF2-40B4-BE49-F238E27FC236}">
                  <a16:creationId xmlns:a16="http://schemas.microsoft.com/office/drawing/2014/main" id="{A62E3AB0-8707-4B55-9982-94FD9B566CEB}"/>
                </a:ext>
              </a:extLst>
            </p:cNvPr>
            <p:cNvGrpSpPr/>
            <p:nvPr/>
          </p:nvGrpSpPr>
          <p:grpSpPr>
            <a:xfrm>
              <a:off x="4150595" y="3018979"/>
              <a:ext cx="5454096" cy="1098679"/>
              <a:chOff x="4150595" y="3018979"/>
              <a:chExt cx="5454096" cy="1098679"/>
            </a:xfrm>
          </p:grpSpPr>
          <p:sp>
            <p:nvSpPr>
              <p:cNvPr id="5" name="Rectangle 4"/>
              <p:cNvSpPr/>
              <p:nvPr/>
            </p:nvSpPr>
            <p:spPr>
              <a:xfrm>
                <a:off x="7348615" y="3754667"/>
                <a:ext cx="2256076" cy="362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125C994A-BD5E-4308-A714-F6262A9CB2B5}"/>
                  </a:ext>
                </a:extLst>
              </p:cNvPr>
              <p:cNvSpPr/>
              <p:nvPr/>
            </p:nvSpPr>
            <p:spPr>
              <a:xfrm>
                <a:off x="4150595" y="3018979"/>
                <a:ext cx="2176414" cy="508892"/>
              </a:xfrm>
              <a:prstGeom prst="wedgeRoundRectCallout">
                <a:avLst>
                  <a:gd name="adj1" fmla="val 95070"/>
                  <a:gd name="adj2" fmla="val 43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Enter your password</a:t>
                </a:r>
              </a:p>
            </p:txBody>
          </p:sp>
        </p:grpSp>
        <p:sp>
          <p:nvSpPr>
            <p:cNvPr id="11" name="Rounded Rectangle 7">
              <a:extLst>
                <a:ext uri="{FF2B5EF4-FFF2-40B4-BE49-F238E27FC236}">
                  <a16:creationId xmlns:a16="http://schemas.microsoft.com/office/drawing/2014/main" id="{3B674D92-88FC-4F44-8466-1913C109E187}"/>
                </a:ext>
              </a:extLst>
            </p:cNvPr>
            <p:cNvSpPr/>
            <p:nvPr/>
          </p:nvSpPr>
          <p:spPr>
            <a:xfrm>
              <a:off x="1293999" y="1272519"/>
              <a:ext cx="8484046" cy="328252"/>
            </a:xfrm>
            <a:prstGeom prst="roundRect">
              <a:avLst/>
            </a:prstGeom>
            <a:solidFill>
              <a:srgbClr val="FAD156"/>
            </a:solidFill>
            <a:ln>
              <a:no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6405D6E7-4EF6-49AB-988D-1CE9BB9C280F}"/>
              </a:ext>
            </a:extLst>
          </p:cNvPr>
          <p:cNvSpPr/>
          <p:nvPr/>
        </p:nvSpPr>
        <p:spPr>
          <a:xfrm>
            <a:off x="1202559" y="1932275"/>
            <a:ext cx="5554668" cy="276999"/>
          </a:xfrm>
          <a:prstGeom prst="rect">
            <a:avLst/>
          </a:prstGeom>
        </p:spPr>
        <p:txBody>
          <a:bodyPr wrap="square">
            <a:spAutoFit/>
          </a:bodyPr>
          <a:lstStyle/>
          <a:p>
            <a:pPr algn="ctr"/>
            <a:r>
              <a:rPr lang="en-US" sz="1200" dirty="0"/>
              <a:t>https://portal.tungsten-network.com/Login.aspx?ReturnUrl=%2f</a:t>
            </a:r>
          </a:p>
        </p:txBody>
      </p:sp>
      <p:sp>
        <p:nvSpPr>
          <p:cNvPr id="14" name="Rectangle 13">
            <a:extLst>
              <a:ext uri="{FF2B5EF4-FFF2-40B4-BE49-F238E27FC236}">
                <a16:creationId xmlns:a16="http://schemas.microsoft.com/office/drawing/2014/main" id="{C627821E-A6DD-4C9E-B0E4-FBA942C5F6B1}"/>
              </a:ext>
            </a:extLst>
          </p:cNvPr>
          <p:cNvSpPr/>
          <p:nvPr/>
        </p:nvSpPr>
        <p:spPr>
          <a:xfrm>
            <a:off x="137440" y="896063"/>
            <a:ext cx="8484046"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r>
              <a:rPr lang="en-IN" sz="2800" dirty="0">
                <a:solidFill>
                  <a:schemeClr val="bg1"/>
                </a:solidFill>
              </a:rPr>
              <a:t>Step 1 : Login to Tungsten Network Webpage</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nodePh="1">
                                  <p:stCondLst>
                                    <p:cond delay="0"/>
                                  </p:stCondLst>
                                  <p:endCondLst>
                                    <p:cond evt="begin" delay="0">
                                      <p:tn val="5"/>
                                    </p:cond>
                                  </p:endCondLst>
                                  <p:iterate type="lt">
                                    <p:tmPct val="50000"/>
                                  </p:iterate>
                                  <p:childTnLst>
                                    <p:set>
                                      <p:cBhvr>
                                        <p:cTn id="6"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7" dur="6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6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9" dur="60"/>
                                        <p:tgtEl>
                                          <p:spTgt spid="10">
                                            <p:txEl>
                                              <p:pRg st="0" end="0"/>
                                            </p:txEl>
                                          </p:spTgt>
                                        </p:tgtEl>
                                        <p:attrNameLst>
                                          <p:attrName>fill.type</p:attrName>
                                        </p:attrNameLst>
                                      </p:cBhvr>
                                      <p:to>
                                        <p:strVal val="solid"/>
                                      </p:to>
                                    </p:se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6D1E37-B914-450E-89FF-AA31C7D10725}"/>
              </a:ext>
            </a:extLst>
          </p:cNvPr>
          <p:cNvPicPr>
            <a:picLocks noChangeAspect="1"/>
          </p:cNvPicPr>
          <p:nvPr/>
        </p:nvPicPr>
        <p:blipFill>
          <a:blip r:embed="rId2"/>
          <a:stretch>
            <a:fillRect/>
          </a:stretch>
        </p:blipFill>
        <p:spPr>
          <a:xfrm>
            <a:off x="1101969" y="1316689"/>
            <a:ext cx="10058400" cy="4842177"/>
          </a:xfrm>
          <a:prstGeom prst="rect">
            <a:avLst/>
          </a:prstGeom>
        </p:spPr>
      </p:pic>
      <p:sp>
        <p:nvSpPr>
          <p:cNvPr id="9" name="Rectangle 8"/>
          <p:cNvSpPr/>
          <p:nvPr/>
        </p:nvSpPr>
        <p:spPr>
          <a:xfrm>
            <a:off x="6093266" y="2427465"/>
            <a:ext cx="815990" cy="2911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Admin08\AppData\Local\Microsoft\Windows\Temporary Internet Files\Content.IE5\AE028HV2\hand-finger-arm-person-point-15362-large[1].png"/>
          <p:cNvPicPr>
            <a:picLocks noChangeAspect="1" noChangeArrowheads="1"/>
          </p:cNvPicPr>
          <p:nvPr/>
        </p:nvPicPr>
        <p:blipFill>
          <a:blip r:embed="rId3" cstate="print"/>
          <a:srcRect/>
          <a:stretch>
            <a:fillRect/>
          </a:stretch>
        </p:blipFill>
        <p:spPr bwMode="auto">
          <a:xfrm>
            <a:off x="6136461" y="2655922"/>
            <a:ext cx="692527" cy="978772"/>
          </a:xfrm>
          <a:prstGeom prst="rect">
            <a:avLst/>
          </a:prstGeom>
          <a:noFill/>
        </p:spPr>
      </p:pic>
      <p:sp>
        <p:nvSpPr>
          <p:cNvPr id="6" name="Speech Bubble: Rectangle with Corners Rounded 5">
            <a:extLst>
              <a:ext uri="{FF2B5EF4-FFF2-40B4-BE49-F238E27FC236}">
                <a16:creationId xmlns:a16="http://schemas.microsoft.com/office/drawing/2014/main" id="{4EF4DC67-CF78-4626-AC46-874A9E638725}"/>
              </a:ext>
            </a:extLst>
          </p:cNvPr>
          <p:cNvSpPr/>
          <p:nvPr/>
        </p:nvSpPr>
        <p:spPr>
          <a:xfrm>
            <a:off x="3192780" y="1569375"/>
            <a:ext cx="2455494" cy="523220"/>
          </a:xfrm>
          <a:prstGeom prst="wedgeRoundRectCallout">
            <a:avLst>
              <a:gd name="adj1" fmla="val 68321"/>
              <a:gd name="adj2" fmla="val 1135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Click on Reporting</a:t>
            </a:r>
          </a:p>
        </p:txBody>
      </p:sp>
      <p:sp>
        <p:nvSpPr>
          <p:cNvPr id="8" name="Rectangle 7">
            <a:extLst>
              <a:ext uri="{FF2B5EF4-FFF2-40B4-BE49-F238E27FC236}">
                <a16:creationId xmlns:a16="http://schemas.microsoft.com/office/drawing/2014/main" id="{8227ABF8-6BD6-4DBB-9B82-AB4BBCBED2A9}"/>
              </a:ext>
            </a:extLst>
          </p:cNvPr>
          <p:cNvSpPr/>
          <p:nvPr/>
        </p:nvSpPr>
        <p:spPr>
          <a:xfrm>
            <a:off x="137440" y="896063"/>
            <a:ext cx="8484046"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r>
              <a:rPr lang="en-IN" sz="2800" dirty="0">
                <a:solidFill>
                  <a:schemeClr val="bg1"/>
                </a:solidFill>
              </a:rPr>
              <a:t>Step 2 : Click on “Reporting” drop down</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847229905"/>
      </p:ext>
    </p:extLst>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par>
                                <p:cTn id="14" presetID="42"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2000"/>
                                        <p:tgtEl>
                                          <p:spTgt spid="3074"/>
                                        </p:tgtEl>
                                      </p:cBhvr>
                                    </p:animEffect>
                                    <p:anim calcmode="lin" valueType="num">
                                      <p:cBhvr>
                                        <p:cTn id="17" dur="2000" fill="hold"/>
                                        <p:tgtEl>
                                          <p:spTgt spid="3074"/>
                                        </p:tgtEl>
                                        <p:attrNameLst>
                                          <p:attrName>ppt_x</p:attrName>
                                        </p:attrNameLst>
                                      </p:cBhvr>
                                      <p:tavLst>
                                        <p:tav tm="0">
                                          <p:val>
                                            <p:strVal val="#ppt_x"/>
                                          </p:val>
                                        </p:tav>
                                        <p:tav tm="100000">
                                          <p:val>
                                            <p:strVal val="#ppt_x"/>
                                          </p:val>
                                        </p:tav>
                                      </p:tavLst>
                                    </p:anim>
                                    <p:anim calcmode="lin" valueType="num">
                                      <p:cBhvr>
                                        <p:cTn id="18" dur="2000" fill="hold"/>
                                        <p:tgtEl>
                                          <p:spTgt spid="307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BA5BE7-5ACC-4136-B9BE-92A81C37DE99}"/>
              </a:ext>
            </a:extLst>
          </p:cNvPr>
          <p:cNvPicPr>
            <a:picLocks noChangeAspect="1"/>
          </p:cNvPicPr>
          <p:nvPr/>
        </p:nvPicPr>
        <p:blipFill>
          <a:blip r:embed="rId2"/>
          <a:stretch>
            <a:fillRect/>
          </a:stretch>
        </p:blipFill>
        <p:spPr>
          <a:xfrm>
            <a:off x="1212196" y="1396999"/>
            <a:ext cx="9779000" cy="5029201"/>
          </a:xfrm>
          <a:prstGeom prst="rect">
            <a:avLst/>
          </a:prstGeom>
        </p:spPr>
      </p:pic>
      <p:sp>
        <p:nvSpPr>
          <p:cNvPr id="6" name="Rectangle 5"/>
          <p:cNvSpPr/>
          <p:nvPr/>
        </p:nvSpPr>
        <p:spPr>
          <a:xfrm>
            <a:off x="5579986" y="2872902"/>
            <a:ext cx="1234561" cy="2911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Admin08\AppData\Local\Microsoft\Windows\Temporary Internet Files\Content.IE5\AE028HV2\hand-finger-arm-person-point-15362-large[1].png"/>
          <p:cNvPicPr>
            <a:picLocks noChangeAspect="1" noChangeArrowheads="1"/>
          </p:cNvPicPr>
          <p:nvPr/>
        </p:nvPicPr>
        <p:blipFill>
          <a:blip r:embed="rId3" cstate="print"/>
          <a:srcRect/>
          <a:stretch>
            <a:fillRect/>
          </a:stretch>
        </p:blipFill>
        <p:spPr bwMode="auto">
          <a:xfrm>
            <a:off x="5975025" y="3107026"/>
            <a:ext cx="692527" cy="978772"/>
          </a:xfrm>
          <a:prstGeom prst="rect">
            <a:avLst/>
          </a:prstGeom>
          <a:noFill/>
        </p:spPr>
      </p:pic>
      <p:sp>
        <p:nvSpPr>
          <p:cNvPr id="8" name="Speech Bubble: Rectangle with Corners Rounded 7">
            <a:extLst>
              <a:ext uri="{FF2B5EF4-FFF2-40B4-BE49-F238E27FC236}">
                <a16:creationId xmlns:a16="http://schemas.microsoft.com/office/drawing/2014/main" id="{3401479A-F86A-49B0-9FBE-6F1A62D45063}"/>
              </a:ext>
            </a:extLst>
          </p:cNvPr>
          <p:cNvSpPr/>
          <p:nvPr/>
        </p:nvSpPr>
        <p:spPr>
          <a:xfrm>
            <a:off x="3124492" y="1520790"/>
            <a:ext cx="2455494" cy="614160"/>
          </a:xfrm>
          <a:prstGeom prst="wedgeRoundRectCallout">
            <a:avLst>
              <a:gd name="adj1" fmla="val 49701"/>
              <a:gd name="adj2" fmla="val 1730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Select Invoice Submitted</a:t>
            </a:r>
          </a:p>
        </p:txBody>
      </p:sp>
      <p:sp>
        <p:nvSpPr>
          <p:cNvPr id="9" name="Rectangle 8">
            <a:extLst>
              <a:ext uri="{FF2B5EF4-FFF2-40B4-BE49-F238E27FC236}">
                <a16:creationId xmlns:a16="http://schemas.microsoft.com/office/drawing/2014/main" id="{6F69F428-D1E9-4306-9647-F95681486DD1}"/>
              </a:ext>
            </a:extLst>
          </p:cNvPr>
          <p:cNvSpPr/>
          <p:nvPr/>
        </p:nvSpPr>
        <p:spPr>
          <a:xfrm>
            <a:off x="137440" y="896063"/>
            <a:ext cx="1014956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r>
              <a:rPr lang="en-IN" sz="2800" dirty="0">
                <a:solidFill>
                  <a:schemeClr val="bg1"/>
                </a:solidFill>
              </a:rPr>
              <a:t>Step 3 : Select “Invoices Submitted” in the drop down</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588158987"/>
      </p:ext>
    </p:extLst>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ppt_x</p:attrName>
                                        </p:attrNameLst>
                                      </p:cBhvr>
                                      <p:tavLst>
                                        <p:tav tm="0">
                                          <p:val>
                                            <p:strVal val="#ppt_x"/>
                                          </p:val>
                                        </p:tav>
                                        <p:tav tm="100000">
                                          <p:val>
                                            <p:strVal val="#ppt_x"/>
                                          </p:val>
                                        </p:tav>
                                      </p:tavLst>
                                    </p:anim>
                                    <p:anim calcmode="lin" valueType="num">
                                      <p:cBhvr>
                                        <p:cTn id="18" dur="2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9B6C0A-907B-444B-A276-DFA337DDB89A}"/>
              </a:ext>
            </a:extLst>
          </p:cNvPr>
          <p:cNvGrpSpPr/>
          <p:nvPr/>
        </p:nvGrpSpPr>
        <p:grpSpPr>
          <a:xfrm>
            <a:off x="1177358" y="1752268"/>
            <a:ext cx="9746674" cy="5105732"/>
            <a:chOff x="1177358" y="1208356"/>
            <a:chExt cx="9746674" cy="5105732"/>
          </a:xfrm>
        </p:grpSpPr>
        <p:pic>
          <p:nvPicPr>
            <p:cNvPr id="4" name="Picture 3">
              <a:extLst>
                <a:ext uri="{FF2B5EF4-FFF2-40B4-BE49-F238E27FC236}">
                  <a16:creationId xmlns:a16="http://schemas.microsoft.com/office/drawing/2014/main" id="{6165E6AD-0D33-4D9A-A5AD-2D7A3AE7E959}"/>
                </a:ext>
              </a:extLst>
            </p:cNvPr>
            <p:cNvPicPr>
              <a:picLocks noChangeAspect="1"/>
            </p:cNvPicPr>
            <p:nvPr/>
          </p:nvPicPr>
          <p:blipFill rotWithShape="1">
            <a:blip r:embed="rId2"/>
            <a:srcRect b="7558"/>
            <a:stretch/>
          </p:blipFill>
          <p:spPr>
            <a:xfrm>
              <a:off x="1177358" y="1208356"/>
              <a:ext cx="9746674" cy="4650184"/>
            </a:xfrm>
            <a:prstGeom prst="rect">
              <a:avLst/>
            </a:prstGeom>
          </p:spPr>
        </p:pic>
        <p:sp>
          <p:nvSpPr>
            <p:cNvPr id="6" name="Rectangle 5"/>
            <p:cNvSpPr/>
            <p:nvPr/>
          </p:nvSpPr>
          <p:spPr>
            <a:xfrm>
              <a:off x="2249845" y="4964059"/>
              <a:ext cx="1070960" cy="2911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Admin08\AppData\Local\Microsoft\Windows\Temporary Internet Files\Content.IE5\AE028HV2\hand-finger-arm-person-point-15362-large[1].png"/>
            <p:cNvPicPr>
              <a:picLocks noChangeAspect="1" noChangeArrowheads="1"/>
            </p:cNvPicPr>
            <p:nvPr/>
          </p:nvPicPr>
          <p:blipFill>
            <a:blip r:embed="rId3" cstate="print"/>
            <a:srcRect/>
            <a:stretch>
              <a:fillRect/>
            </a:stretch>
          </p:blipFill>
          <p:spPr bwMode="auto">
            <a:xfrm>
              <a:off x="2487695" y="5309150"/>
              <a:ext cx="692527" cy="978772"/>
            </a:xfrm>
            <a:prstGeom prst="rect">
              <a:avLst/>
            </a:prstGeom>
            <a:noFill/>
          </p:spPr>
        </p:pic>
        <p:sp>
          <p:nvSpPr>
            <p:cNvPr id="8" name="Rectangle 7"/>
            <p:cNvSpPr/>
            <p:nvPr/>
          </p:nvSpPr>
          <p:spPr>
            <a:xfrm>
              <a:off x="2219201" y="2043647"/>
              <a:ext cx="5357255" cy="28197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A377487D-C537-4DDC-8908-11AF06416D4C}"/>
                </a:ext>
              </a:extLst>
            </p:cNvPr>
            <p:cNvSpPr/>
            <p:nvPr/>
          </p:nvSpPr>
          <p:spPr>
            <a:xfrm>
              <a:off x="4004398" y="5564271"/>
              <a:ext cx="2455494" cy="749817"/>
            </a:xfrm>
            <a:prstGeom prst="wedgeRoundRectCallout">
              <a:avLst>
                <a:gd name="adj1" fmla="val -81501"/>
                <a:gd name="adj2" fmla="val -920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Click on Run</a:t>
              </a:r>
            </a:p>
          </p:txBody>
        </p:sp>
      </p:grpSp>
      <p:sp>
        <p:nvSpPr>
          <p:cNvPr id="9" name="Speech Bubble: Rectangle with Corners Rounded 8">
            <a:extLst>
              <a:ext uri="{FF2B5EF4-FFF2-40B4-BE49-F238E27FC236}">
                <a16:creationId xmlns:a16="http://schemas.microsoft.com/office/drawing/2014/main" id="{454E5B8F-C786-4674-9E6A-E9276D1449E5}"/>
              </a:ext>
            </a:extLst>
          </p:cNvPr>
          <p:cNvSpPr/>
          <p:nvPr/>
        </p:nvSpPr>
        <p:spPr>
          <a:xfrm>
            <a:off x="7719475" y="3702451"/>
            <a:ext cx="2455494" cy="749817"/>
          </a:xfrm>
          <a:prstGeom prst="wedgeRoundRectCallout">
            <a:avLst>
              <a:gd name="adj1" fmla="val -49891"/>
              <a:gd name="adj2" fmla="val 1406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Apply required filters</a:t>
            </a:r>
          </a:p>
        </p:txBody>
      </p:sp>
      <p:sp>
        <p:nvSpPr>
          <p:cNvPr id="11" name="Rectangle 10">
            <a:extLst>
              <a:ext uri="{FF2B5EF4-FFF2-40B4-BE49-F238E27FC236}">
                <a16:creationId xmlns:a16="http://schemas.microsoft.com/office/drawing/2014/main" id="{61F0BB8E-B953-4AD1-9F26-4B8E43732686}"/>
              </a:ext>
            </a:extLst>
          </p:cNvPr>
          <p:cNvSpPr/>
          <p:nvPr/>
        </p:nvSpPr>
        <p:spPr>
          <a:xfrm>
            <a:off x="137440" y="896063"/>
            <a:ext cx="8484046"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r>
              <a:rPr lang="en-IN" sz="2800" dirty="0">
                <a:solidFill>
                  <a:schemeClr val="bg1"/>
                </a:solidFill>
              </a:rPr>
              <a:t>Step 4 : Enter the “Criteria” and click “Run”</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EA9AA-F23A-411D-AF8B-581FF662E35B}"/>
              </a:ext>
            </a:extLst>
          </p:cNvPr>
          <p:cNvPicPr>
            <a:picLocks noChangeAspect="1"/>
          </p:cNvPicPr>
          <p:nvPr/>
        </p:nvPicPr>
        <p:blipFill>
          <a:blip r:embed="rId2"/>
          <a:stretch>
            <a:fillRect/>
          </a:stretch>
        </p:blipFill>
        <p:spPr>
          <a:xfrm>
            <a:off x="1399955" y="1148479"/>
            <a:ext cx="9389953" cy="5322658"/>
          </a:xfrm>
          <a:prstGeom prst="rect">
            <a:avLst/>
          </a:prstGeom>
        </p:spPr>
      </p:pic>
      <p:pic>
        <p:nvPicPr>
          <p:cNvPr id="8" name="Picture 7">
            <a:extLst>
              <a:ext uri="{FF2B5EF4-FFF2-40B4-BE49-F238E27FC236}">
                <a16:creationId xmlns:a16="http://schemas.microsoft.com/office/drawing/2014/main" id="{27B28E71-402E-47C3-B2D3-2DC101AA20BE}"/>
              </a:ext>
            </a:extLst>
          </p:cNvPr>
          <p:cNvPicPr>
            <a:picLocks noChangeAspect="1"/>
          </p:cNvPicPr>
          <p:nvPr/>
        </p:nvPicPr>
        <p:blipFill>
          <a:blip r:embed="rId3"/>
          <a:stretch>
            <a:fillRect/>
          </a:stretch>
        </p:blipFill>
        <p:spPr>
          <a:xfrm>
            <a:off x="1406769" y="1173684"/>
            <a:ext cx="9369083" cy="5283387"/>
          </a:xfrm>
          <a:prstGeom prst="rect">
            <a:avLst/>
          </a:prstGeom>
        </p:spPr>
      </p:pic>
      <p:pic>
        <p:nvPicPr>
          <p:cNvPr id="9" name="Picture 8">
            <a:extLst>
              <a:ext uri="{FF2B5EF4-FFF2-40B4-BE49-F238E27FC236}">
                <a16:creationId xmlns:a16="http://schemas.microsoft.com/office/drawing/2014/main" id="{781EF5A5-9F31-40A6-8F46-84CF33DF8833}"/>
              </a:ext>
            </a:extLst>
          </p:cNvPr>
          <p:cNvPicPr>
            <a:picLocks noChangeAspect="1"/>
          </p:cNvPicPr>
          <p:nvPr/>
        </p:nvPicPr>
        <p:blipFill>
          <a:blip r:embed="rId4"/>
          <a:stretch>
            <a:fillRect/>
          </a:stretch>
        </p:blipFill>
        <p:spPr>
          <a:xfrm>
            <a:off x="1369463" y="1171812"/>
            <a:ext cx="9383150" cy="5318027"/>
          </a:xfrm>
          <a:prstGeom prst="rect">
            <a:avLst/>
          </a:prstGeom>
        </p:spPr>
      </p:pic>
      <p:sp>
        <p:nvSpPr>
          <p:cNvPr id="2" name="Rectangle 1">
            <a:extLst>
              <a:ext uri="{FF2B5EF4-FFF2-40B4-BE49-F238E27FC236}">
                <a16:creationId xmlns:a16="http://schemas.microsoft.com/office/drawing/2014/main" id="{FE4D8076-8C23-4460-8695-DFD0E7895B61}"/>
              </a:ext>
            </a:extLst>
          </p:cNvPr>
          <p:cNvSpPr/>
          <p:nvPr/>
        </p:nvSpPr>
        <p:spPr>
          <a:xfrm>
            <a:off x="2137410" y="3131820"/>
            <a:ext cx="7543800" cy="2400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09DEB48B-EDA9-45CF-A61A-5BECDAC4F756}"/>
              </a:ext>
            </a:extLst>
          </p:cNvPr>
          <p:cNvSpPr/>
          <p:nvPr/>
        </p:nvSpPr>
        <p:spPr>
          <a:xfrm>
            <a:off x="137440" y="896063"/>
            <a:ext cx="8484046"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r>
              <a:rPr lang="en-IN" sz="2800" dirty="0">
                <a:solidFill>
                  <a:schemeClr val="bg1"/>
                </a:solidFill>
              </a:rPr>
              <a:t>Step 5 : Check the “Report Results” </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80801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C341B7-5394-43B7-BC63-0D88179B4B9F}"/>
              </a:ext>
            </a:extLst>
          </p:cNvPr>
          <p:cNvPicPr>
            <a:picLocks noChangeAspect="1"/>
          </p:cNvPicPr>
          <p:nvPr/>
        </p:nvPicPr>
        <p:blipFill>
          <a:blip r:embed="rId2"/>
          <a:stretch>
            <a:fillRect/>
          </a:stretch>
        </p:blipFill>
        <p:spPr>
          <a:xfrm>
            <a:off x="1252026" y="1084864"/>
            <a:ext cx="9720774" cy="5386274"/>
          </a:xfrm>
          <a:prstGeom prst="rect">
            <a:avLst/>
          </a:prstGeom>
        </p:spPr>
      </p:pic>
      <p:sp>
        <p:nvSpPr>
          <p:cNvPr id="6" name="Rectangle 5"/>
          <p:cNvSpPr/>
          <p:nvPr/>
        </p:nvSpPr>
        <p:spPr>
          <a:xfrm>
            <a:off x="4091220" y="3195145"/>
            <a:ext cx="1186038" cy="283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19450CE6-0C7C-48FC-8CDE-AB7F89755CE2}"/>
              </a:ext>
            </a:extLst>
          </p:cNvPr>
          <p:cNvSpPr/>
          <p:nvPr/>
        </p:nvSpPr>
        <p:spPr>
          <a:xfrm>
            <a:off x="2969496" y="1390187"/>
            <a:ext cx="2455494" cy="1087199"/>
          </a:xfrm>
          <a:prstGeom prst="wedgeRoundRectCallout">
            <a:avLst>
              <a:gd name="adj1" fmla="val -528"/>
              <a:gd name="adj2" fmla="val 110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Click on Export to download the report</a:t>
            </a:r>
          </a:p>
        </p:txBody>
      </p:sp>
      <p:sp>
        <p:nvSpPr>
          <p:cNvPr id="8" name="Rectangle 7">
            <a:extLst>
              <a:ext uri="{FF2B5EF4-FFF2-40B4-BE49-F238E27FC236}">
                <a16:creationId xmlns:a16="http://schemas.microsoft.com/office/drawing/2014/main" id="{E31F6EFA-70D9-4567-947A-F8848D72177C}"/>
              </a:ext>
            </a:extLst>
          </p:cNvPr>
          <p:cNvSpPr/>
          <p:nvPr/>
        </p:nvSpPr>
        <p:spPr>
          <a:xfrm>
            <a:off x="137440" y="896063"/>
            <a:ext cx="8484046"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r>
              <a:rPr lang="en-IN" sz="2800" dirty="0">
                <a:solidFill>
                  <a:schemeClr val="bg1"/>
                </a:solidFill>
              </a:rPr>
              <a:t>Step 6 : Click on “Export” button to save</a:t>
            </a:r>
            <a:endPar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6658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0</TotalTime>
  <Words>363</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Verdana</vt:lpstr>
      <vt:lpstr>Wingdings 2</vt:lpstr>
      <vt:lpstr>Aspect</vt:lpstr>
      <vt:lpstr>Download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Upadhye, Shaziya</dc:creator>
  <cp:lastModifiedBy>Alistair Clarke</cp:lastModifiedBy>
  <cp:revision>53</cp:revision>
  <dcterms:created xsi:type="dcterms:W3CDTF">2017-10-25T11:34:59Z</dcterms:created>
  <dcterms:modified xsi:type="dcterms:W3CDTF">2021-11-03T13:20:41Z</dcterms:modified>
</cp:coreProperties>
</file>